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0" r:id="rId4"/>
    <p:sldId id="258" r:id="rId5"/>
    <p:sldId id="265" r:id="rId6"/>
    <p:sldId id="266" r:id="rId7"/>
    <p:sldId id="264" r:id="rId8"/>
    <p:sldId id="267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5B8614-5584-9BFE-2218-5B572BF26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4825"/>
            <a:ext cx="9994392" cy="1485900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Детская хирургия ВРКБ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60F724-0D0F-DAB9-0AB5-73237DE1B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209" y="2343150"/>
            <a:ext cx="3007519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00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11A54-5C3C-F447-432F-F0FF0994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30" y="4897562"/>
            <a:ext cx="9692640" cy="139712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Одна операция – один разрез! </a:t>
            </a:r>
            <a:br>
              <a:rPr lang="ru-RU" sz="2000" dirty="0"/>
            </a:br>
            <a:r>
              <a:rPr lang="ru-RU" sz="2000" dirty="0"/>
              <a:t>Визуальный результат 2-х операций: грыжесечение с аутопластикой по поводу пупочной грыжи и лапароскопической </a:t>
            </a:r>
            <a:r>
              <a:rPr lang="ru-RU" sz="2000" dirty="0" err="1"/>
              <a:t>герниорафии</a:t>
            </a:r>
            <a:r>
              <a:rPr lang="ru-RU" sz="2000" dirty="0"/>
              <a:t> </a:t>
            </a:r>
            <a:r>
              <a:rPr lang="ru-RU" sz="2000" dirty="0" err="1"/>
              <a:t>миниинвазивным</a:t>
            </a:r>
            <a:r>
              <a:rPr lang="ru-RU" sz="2000" dirty="0"/>
              <a:t> методом </a:t>
            </a:r>
            <a:r>
              <a:rPr lang="en-US" sz="2000" dirty="0"/>
              <a:t>PIRS (percutaneous internal ring suturing)</a:t>
            </a:r>
            <a:r>
              <a:rPr lang="ru-RU" sz="2000" dirty="0"/>
              <a:t>.</a:t>
            </a: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endParaRPr lang="ru-RU" sz="24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8033DD9-900B-1686-1DB4-FE60F07FE4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86100" y="1339974"/>
            <a:ext cx="6219870" cy="5203701"/>
          </a:xfrm>
        </p:spPr>
      </p:pic>
    </p:spTree>
    <p:extLst>
      <p:ext uri="{BB962C8B-B14F-4D97-AF65-F5344CB8AC3E}">
        <p14:creationId xmlns:p14="http://schemas.microsoft.com/office/powerpoint/2010/main" val="569903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C70D-A71D-8167-F175-823A67BA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294198"/>
            <a:ext cx="9487662" cy="5821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22EAD-F668-BC0A-ABC6-8AE850B2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291" y="876300"/>
            <a:ext cx="8546779" cy="56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57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65D7B-7911-751D-589F-9D62FD22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04775"/>
            <a:ext cx="9692640" cy="1152525"/>
          </a:xfrm>
        </p:spPr>
        <p:txBody>
          <a:bodyPr>
            <a:normAutofit fontScale="90000"/>
          </a:bodyPr>
          <a:lstStyle/>
          <a:p>
            <a:r>
              <a:rPr lang="ru-RU" dirty="0"/>
              <a:t>Доброкачественные новообразования мягких тканей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7033B-12E2-7FCD-B84B-1F5980877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Удаление (иссечение) доброкачественных образований кожи: невусов, гранулём, иссечение келоидных рубцов с наложением  косметического шва и т.д.; </a:t>
            </a:r>
          </a:p>
          <a:p>
            <a:r>
              <a:rPr lang="ru-RU" dirty="0"/>
              <a:t>Удаление доброкачественных образований кожи: невусов, сосудистых образований: телеангиоэктазий, гемангиом и т.д. хирургическим способом и аппаратом «</a:t>
            </a:r>
            <a:r>
              <a:rPr lang="ru-RU" dirty="0" err="1"/>
              <a:t>Сургитрон</a:t>
            </a:r>
            <a:r>
              <a:rPr lang="ru-RU" dirty="0"/>
              <a:t>» (радиоволновой нож) </a:t>
            </a:r>
            <a:r>
              <a:rPr lang="en-US" i="1" dirty="0">
                <a:solidFill>
                  <a:srgbClr val="FF0000"/>
                </a:solidFill>
              </a:rPr>
              <a:t>NEW!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Удаление доброкачественных новообразований мягких тканей: липом, атером, эпидермальных, </a:t>
            </a:r>
            <a:r>
              <a:rPr lang="ru-RU" dirty="0" err="1"/>
              <a:t>дермоидных</a:t>
            </a:r>
            <a:r>
              <a:rPr lang="ru-RU" dirty="0"/>
              <a:t> кист, </a:t>
            </a:r>
            <a:r>
              <a:rPr lang="ru-RU" dirty="0" err="1"/>
              <a:t>пилонидальных</a:t>
            </a:r>
            <a:r>
              <a:rPr lang="ru-RU" dirty="0"/>
              <a:t> кист и т.д.;</a:t>
            </a:r>
            <a:endParaRPr lang="en-US" dirty="0"/>
          </a:p>
          <a:p>
            <a:r>
              <a:rPr lang="ru-RU" dirty="0"/>
              <a:t>Косметические операции по поводу срединных и боковых кист шеи </a:t>
            </a:r>
            <a:r>
              <a:rPr lang="en-US" i="1" dirty="0">
                <a:solidFill>
                  <a:srgbClr val="FF0000"/>
                </a:solidFill>
              </a:rPr>
              <a:t>NEW!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238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3EE64-83A1-CF2E-DDBA-AA09353C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Урологические операции: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CBC7BE-4886-9A32-8BF8-DAE5744B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77138"/>
            <a:ext cx="8595360" cy="4351337"/>
          </a:xfrm>
        </p:spPr>
        <p:txBody>
          <a:bodyPr/>
          <a:lstStyle/>
          <a:p>
            <a:r>
              <a:rPr lang="ru-RU" dirty="0" err="1"/>
              <a:t>Гидроцеле</a:t>
            </a:r>
            <a:r>
              <a:rPr lang="ru-RU" dirty="0"/>
              <a:t> (лапароскопическая операция при сообщающемся; открытые операции при изолированном);</a:t>
            </a:r>
          </a:p>
          <a:p>
            <a:r>
              <a:rPr lang="ru-RU" dirty="0"/>
              <a:t>Варикоцеле (открытые и лапароскопические</a:t>
            </a:r>
            <a:r>
              <a:rPr lang="en-US" dirty="0"/>
              <a:t> </a:t>
            </a:r>
            <a:r>
              <a:rPr lang="ru-RU" dirty="0"/>
              <a:t>операции); </a:t>
            </a:r>
          </a:p>
          <a:p>
            <a:r>
              <a:rPr lang="ru-RU" dirty="0" err="1"/>
              <a:t>Сперматоцеле</a:t>
            </a:r>
            <a:r>
              <a:rPr lang="ru-RU" dirty="0"/>
              <a:t>; </a:t>
            </a:r>
          </a:p>
          <a:p>
            <a:r>
              <a:rPr lang="ru-RU" dirty="0"/>
              <a:t>Киста семенного канатика (открытая и лапароскопическая операции);</a:t>
            </a:r>
          </a:p>
          <a:p>
            <a:r>
              <a:rPr lang="ru-RU" dirty="0"/>
              <a:t>Крипторхизм, паховая форма;</a:t>
            </a:r>
          </a:p>
          <a:p>
            <a:r>
              <a:rPr lang="ru-RU" dirty="0" err="1"/>
              <a:t>Циркумцизио</a:t>
            </a:r>
            <a:r>
              <a:rPr lang="ru-RU" dirty="0"/>
              <a:t>; (радиоволновым ножом</a:t>
            </a:r>
            <a:r>
              <a:rPr lang="en-US" dirty="0"/>
              <a:t>)</a:t>
            </a:r>
            <a:r>
              <a:rPr lang="ru-RU" dirty="0"/>
              <a:t> </a:t>
            </a:r>
            <a:r>
              <a:rPr lang="en-US" i="1" dirty="0">
                <a:solidFill>
                  <a:srgbClr val="FF0000"/>
                </a:solidFill>
              </a:rPr>
              <a:t>NEW!</a:t>
            </a:r>
            <a:endParaRPr lang="ru-RU" i="1" dirty="0">
              <a:solidFill>
                <a:srgbClr val="FF0000"/>
              </a:solidFill>
            </a:endParaRPr>
          </a:p>
          <a:p>
            <a:r>
              <a:rPr lang="ru-RU" dirty="0"/>
              <a:t>Пластика уздечки полового члена и 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EB0D37-5EF2-ABAC-54E6-31B104844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707" y="4004468"/>
            <a:ext cx="1668005" cy="22240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03F06-F0E6-0B07-0B9C-CA31EFE34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99908" y="4052806"/>
            <a:ext cx="2134569" cy="16009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46792A-430F-DB0E-778F-4536FBD32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658" y="802037"/>
            <a:ext cx="1477667" cy="26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67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98225-8C8B-B06C-0960-F6E8BC75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Лапароскопическая хирургия брюшной полости: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863D39-9AFE-B8EB-CBB0-0A9F3AFF1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070030"/>
            <a:ext cx="9305925" cy="54937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2800" dirty="0"/>
              <a:t>Х</a:t>
            </a:r>
            <a:r>
              <a:rPr lang="ru-RU" sz="2800" dirty="0">
                <a:solidFill>
                  <a:schemeClr val="tx2"/>
                </a:solidFill>
              </a:rPr>
              <a:t>олецистэктомия</a:t>
            </a:r>
          </a:p>
          <a:p>
            <a:r>
              <a:rPr lang="ru-RU" sz="2800" dirty="0" err="1">
                <a:solidFill>
                  <a:schemeClr val="tx2"/>
                </a:solidFill>
              </a:rPr>
              <a:t>Герниопластика</a:t>
            </a:r>
            <a:r>
              <a:rPr lang="ru-RU" sz="2800" dirty="0">
                <a:solidFill>
                  <a:schemeClr val="tx2"/>
                </a:solidFill>
              </a:rPr>
              <a:t> по </a:t>
            </a:r>
            <a:r>
              <a:rPr lang="ru-RU" sz="2800" dirty="0" err="1">
                <a:solidFill>
                  <a:schemeClr val="tx2"/>
                </a:solidFill>
              </a:rPr>
              <a:t>Щебенькову</a:t>
            </a:r>
            <a:r>
              <a:rPr lang="ru-RU" sz="2800" dirty="0">
                <a:solidFill>
                  <a:schemeClr val="tx2"/>
                </a:solidFill>
              </a:rPr>
              <a:t> при паховых грыжах</a:t>
            </a:r>
          </a:p>
          <a:p>
            <a:r>
              <a:rPr lang="ru-RU" sz="2800" dirty="0" err="1">
                <a:solidFill>
                  <a:schemeClr val="tx2"/>
                </a:solidFill>
              </a:rPr>
              <a:t>Дивертикулэктомия</a:t>
            </a:r>
            <a:r>
              <a:rPr lang="ru-RU" sz="2800" dirty="0">
                <a:solidFill>
                  <a:schemeClr val="tx2"/>
                </a:solidFill>
              </a:rPr>
              <a:t> сшивающим аппаратом </a:t>
            </a:r>
            <a:r>
              <a:rPr lang="ru-RU" sz="2800" dirty="0" err="1">
                <a:solidFill>
                  <a:schemeClr val="tx2"/>
                </a:solidFill>
              </a:rPr>
              <a:t>EndoGIA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i="1" dirty="0">
                <a:solidFill>
                  <a:srgbClr val="FF0000"/>
                </a:solidFill>
              </a:rPr>
              <a:t>NEW!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 err="1">
                <a:solidFill>
                  <a:schemeClr val="tx2"/>
                </a:solidFill>
              </a:rPr>
              <a:t>Герниорафия</a:t>
            </a:r>
            <a:r>
              <a:rPr lang="ru-RU" sz="2800" dirty="0">
                <a:solidFill>
                  <a:schemeClr val="tx2"/>
                </a:solidFill>
              </a:rPr>
              <a:t> по </a:t>
            </a:r>
            <a:r>
              <a:rPr lang="en-US" sz="2800" dirty="0">
                <a:solidFill>
                  <a:schemeClr val="tx2"/>
                </a:solidFill>
              </a:rPr>
              <a:t>PIRS </a:t>
            </a:r>
            <a:r>
              <a:rPr lang="ru-RU" sz="2800" dirty="0">
                <a:solidFill>
                  <a:schemeClr val="tx2"/>
                </a:solidFill>
              </a:rPr>
              <a:t>в модификации по </a:t>
            </a:r>
            <a:r>
              <a:rPr lang="ru-RU" sz="2800" dirty="0" err="1">
                <a:solidFill>
                  <a:schemeClr val="tx2"/>
                </a:solidFill>
              </a:rPr>
              <a:t>Щебенькову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i="1" dirty="0">
                <a:solidFill>
                  <a:srgbClr val="FF0000"/>
                </a:solidFill>
              </a:rPr>
              <a:t>NEW!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>
                <a:solidFill>
                  <a:schemeClr val="tx2"/>
                </a:solidFill>
              </a:rPr>
              <a:t>Абдоминальная форма крипторхизма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i="1" dirty="0">
                <a:solidFill>
                  <a:srgbClr val="FF0000"/>
                </a:solidFill>
              </a:rPr>
              <a:t>NEW!</a:t>
            </a:r>
            <a:endParaRPr lang="ru-RU" sz="2800" i="1" dirty="0">
              <a:solidFill>
                <a:srgbClr val="FF0000"/>
              </a:solidFill>
            </a:endParaRPr>
          </a:p>
          <a:p>
            <a:r>
              <a:rPr lang="ru-RU" sz="2800" dirty="0">
                <a:solidFill>
                  <a:schemeClr val="tx2"/>
                </a:solidFill>
              </a:rPr>
              <a:t>Лапароскопическое удаление кисты </a:t>
            </a:r>
            <a:r>
              <a:rPr lang="ru-RU" sz="2800" dirty="0" err="1">
                <a:solidFill>
                  <a:schemeClr val="tx2"/>
                </a:solidFill>
              </a:rPr>
              <a:t>урахуса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en-US" sz="2800" i="1" dirty="0">
                <a:solidFill>
                  <a:srgbClr val="FF0000"/>
                </a:solidFill>
              </a:rPr>
              <a:t>NEW!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</a:p>
          <a:p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9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D17AB-E5BC-EB7C-34CC-483D2AE0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Лапароскопическая </a:t>
            </a:r>
            <a:r>
              <a:rPr lang="ru-RU" sz="2800" dirty="0" err="1"/>
              <a:t>герниопластика</a:t>
            </a:r>
            <a:r>
              <a:rPr lang="ru-RU" sz="2800" dirty="0"/>
              <a:t>/</a:t>
            </a:r>
            <a:r>
              <a:rPr lang="ru-RU" sz="2800" dirty="0" err="1"/>
              <a:t>герниорафия</a:t>
            </a:r>
            <a:r>
              <a:rPr lang="ru-RU" sz="2800" dirty="0"/>
              <a:t> имеет ряд преимуществ перед традиционным грыжесечением: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C6CE14-6ACC-C34B-3BAF-848922FDF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1. Выполнение обзорной лапароскопии до оперативного вмешательства позволяет </a:t>
            </a:r>
            <a:r>
              <a:rPr lang="ru-RU" dirty="0" err="1"/>
              <a:t>интраоперационно</a:t>
            </a:r>
            <a:r>
              <a:rPr lang="ru-RU" dirty="0"/>
              <a:t> диагностировать сопутствующую патологию в брюшной полости;</a:t>
            </a:r>
          </a:p>
          <a:p>
            <a:r>
              <a:rPr lang="ru-RU" dirty="0"/>
              <a:t>2. </a:t>
            </a:r>
            <a:r>
              <a:rPr lang="ru-RU" dirty="0" err="1"/>
              <a:t>Атравматичность</a:t>
            </a:r>
            <a:r>
              <a:rPr lang="ru-RU" dirty="0"/>
              <a:t> и </a:t>
            </a:r>
            <a:r>
              <a:rPr lang="ru-RU" dirty="0" err="1"/>
              <a:t>безнатяжная</a:t>
            </a:r>
            <a:r>
              <a:rPr lang="ru-RU" dirty="0"/>
              <a:t> технология операции;</a:t>
            </a:r>
          </a:p>
          <a:p>
            <a:r>
              <a:rPr lang="ru-RU" dirty="0"/>
              <a:t>3. Снижение количества рецидивов;</a:t>
            </a:r>
          </a:p>
          <a:p>
            <a:r>
              <a:rPr lang="ru-RU" dirty="0"/>
              <a:t>4. Уменьшение рисков повреждения элементов семенного канатика, прежде всего семявыносящего протока;</a:t>
            </a:r>
          </a:p>
          <a:p>
            <a:r>
              <a:rPr lang="ru-RU" dirty="0"/>
              <a:t>5. Снижение опасности развития ишемического орхита; </a:t>
            </a:r>
          </a:p>
          <a:p>
            <a:r>
              <a:rPr lang="ru-RU" dirty="0"/>
              <a:t>6. Уменьшение риска повреждения мочевого пузыря;</a:t>
            </a:r>
          </a:p>
          <a:p>
            <a:r>
              <a:rPr lang="ru-RU" dirty="0"/>
              <a:t>7. Возможность одномоментной двусторонней </a:t>
            </a:r>
            <a:r>
              <a:rPr lang="ru-RU" dirty="0" err="1"/>
              <a:t>герниопластики</a:t>
            </a:r>
            <a:r>
              <a:rPr lang="ru-RU" dirty="0"/>
              <a:t> без дополнительного доступа в течение одного анестезиологического пособия;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870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6D0BC-D5B2-91AE-25D6-4AB1338C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Лапароскопическая </a:t>
            </a:r>
            <a:r>
              <a:rPr lang="ru-RU" sz="2800" dirty="0" err="1"/>
              <a:t>герниопластика</a:t>
            </a:r>
            <a:r>
              <a:rPr lang="ru-RU" sz="2800" dirty="0"/>
              <a:t>/</a:t>
            </a:r>
            <a:r>
              <a:rPr lang="ru-RU" sz="2800" dirty="0" err="1"/>
              <a:t>герниорафия</a:t>
            </a:r>
            <a:r>
              <a:rPr lang="ru-RU" sz="2800" dirty="0"/>
              <a:t> имеет ряд преимуществ перед традиционным грыжесечением: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E766F8-5203-5B85-5298-B8FDC5484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8. При сочетании с пупочной грыжей отмечается максимальная </a:t>
            </a:r>
            <a:r>
              <a:rPr lang="ru-RU" dirty="0" err="1"/>
              <a:t>косметичность</a:t>
            </a:r>
            <a:r>
              <a:rPr lang="ru-RU" dirty="0"/>
              <a:t>, дефект в апоневрозе пупочного кольца используется для постановки центрального троакара, а после лапароскопического этапа ушивается местными тканями;</a:t>
            </a:r>
          </a:p>
          <a:p>
            <a:r>
              <a:rPr lang="ru-RU" dirty="0"/>
              <a:t>9. Минимальные болевые ощущения после операции;</a:t>
            </a:r>
          </a:p>
          <a:p>
            <a:r>
              <a:rPr lang="ru-RU" dirty="0"/>
              <a:t>10. Сокращение периода госпитализации;</a:t>
            </a:r>
          </a:p>
          <a:p>
            <a:r>
              <a:rPr lang="ru-RU" dirty="0"/>
              <a:t>11. Быстрая реабилитация;</a:t>
            </a:r>
          </a:p>
          <a:p>
            <a:r>
              <a:rPr lang="ru-RU" dirty="0"/>
              <a:t>12. Методика сопровождается хорошим косметическим эффектом;</a:t>
            </a:r>
          </a:p>
          <a:p>
            <a:r>
              <a:rPr lang="ru-RU" dirty="0"/>
              <a:t>13. Продолжительность лапароскопической </a:t>
            </a:r>
            <a:r>
              <a:rPr lang="ru-RU" dirty="0" err="1"/>
              <a:t>герниопластики</a:t>
            </a:r>
            <a:r>
              <a:rPr lang="ru-RU" dirty="0"/>
              <a:t> сопоставима/меньше со временем проведения традиционного грыжесечения.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112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44D48-34C9-A93B-C5E5-C63CE274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Лапароскопическая </a:t>
            </a:r>
            <a:r>
              <a:rPr lang="ru-RU" sz="2800" dirty="0" err="1"/>
              <a:t>герниопластика</a:t>
            </a:r>
            <a:r>
              <a:rPr lang="ru-RU" sz="2800" dirty="0"/>
              <a:t> по </a:t>
            </a:r>
            <a:r>
              <a:rPr lang="ru-RU" sz="2800" dirty="0" err="1"/>
              <a:t>Щебенькову</a:t>
            </a:r>
            <a:r>
              <a:rPr lang="ru-RU" sz="2800" dirty="0"/>
              <a:t> в нашей клинике выполняется с 2018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72E216-B86A-A64E-5A00-57B2276EA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702070"/>
            <a:ext cx="3646299" cy="4861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EE034-AC4E-C8D5-C8BF-C31B00E6B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756" y="1691323"/>
            <a:ext cx="3983064" cy="49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8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7AF6E-19C4-74FD-657D-130A4E9B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Лапароскопическая </a:t>
            </a:r>
            <a:r>
              <a:rPr lang="ru-RU" dirty="0" err="1"/>
              <a:t>герниопластика</a:t>
            </a:r>
            <a:r>
              <a:rPr lang="ru-RU" dirty="0"/>
              <a:t> по </a:t>
            </a:r>
            <a:r>
              <a:rPr lang="ru-RU" dirty="0" err="1"/>
              <a:t>Щебенькову</a:t>
            </a: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EAA584-183C-55D0-1D52-FE05CB41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845864"/>
            <a:ext cx="3664180" cy="48851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C0CCE9-DD28-9326-62A1-77B64CB61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274" y="1782364"/>
            <a:ext cx="4755238" cy="49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37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C5F92-261E-2CB3-45C1-F6D3D168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PIRS</a:t>
            </a:r>
            <a:endParaRPr lang="ru-RU" dirty="0"/>
          </a:p>
        </p:txBody>
      </p:sp>
      <p:pic>
        <p:nvPicPr>
          <p:cNvPr id="7" name="bc978ec4-1b49-49d2-8535-f72d0eaefa5e">
            <a:hlinkClick r:id="" action="ppaction://media"/>
            <a:extLst>
              <a:ext uri="{FF2B5EF4-FFF2-40B4-BE49-F238E27FC236}">
                <a16:creationId xmlns:a16="http://schemas.microsoft.com/office/drawing/2014/main" id="{030514D2-3921-ABFC-1A5F-EE44FBAF40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1872" y="1983783"/>
            <a:ext cx="3393268" cy="4351338"/>
          </a:xfrm>
        </p:spPr>
      </p:pic>
      <p:pic>
        <p:nvPicPr>
          <p:cNvPr id="8" name="c6875be3-67be-42f3-8a9d-4305f4d44f0d">
            <a:hlinkClick r:id="" action="ppaction://media"/>
            <a:extLst>
              <a:ext uri="{FF2B5EF4-FFF2-40B4-BE49-F238E27FC236}">
                <a16:creationId xmlns:a16="http://schemas.microsoft.com/office/drawing/2014/main" id="{ABD66042-257E-0EE6-F057-EBAF6B5BC0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5168" y="2650211"/>
            <a:ext cx="5283293" cy="290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ид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190</TotalTime>
  <Words>430</Words>
  <Application>Microsoft Office PowerPoint</Application>
  <PresentationFormat>Широкоэкранный</PresentationFormat>
  <Paragraphs>43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Bahnschrift SemiBold</vt:lpstr>
      <vt:lpstr>Century Schoolbook</vt:lpstr>
      <vt:lpstr>Wingdings 2</vt:lpstr>
      <vt:lpstr>Вид</vt:lpstr>
      <vt:lpstr>Презентация PowerPoint</vt:lpstr>
      <vt:lpstr>Доброкачественные новообразования мягких тканей</vt:lpstr>
      <vt:lpstr>Урологические операции: </vt:lpstr>
      <vt:lpstr>Лапароскопическая хирургия брюшной полости: </vt:lpstr>
      <vt:lpstr>Лапароскопическая герниопластика/герниорафия имеет ряд преимуществ перед традиционным грыжесечением:</vt:lpstr>
      <vt:lpstr>Лапароскопическая герниопластика/герниорафия имеет ряд преимуществ перед традиционным грыжесечением:</vt:lpstr>
      <vt:lpstr>Лапароскопическая герниопластика по Щебенькову в нашей клинике выполняется с 2018 года</vt:lpstr>
      <vt:lpstr>Лапароскопическая герниопластика по Щебенькову </vt:lpstr>
      <vt:lpstr>                         PIRS</vt:lpstr>
      <vt:lpstr>     Одна операция – один разрез!  Визуальный результат 2-х операций: грыжесечение с аутопластикой по поводу пупочной грыжи и лапароскопической герниорафии миниинвазивным методом PIRS (percutaneous internal ring suturing).                 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Детская хирургия ВРКБ</dc:title>
  <dc:creator>hp user</dc:creator>
  <cp:lastModifiedBy>hp user</cp:lastModifiedBy>
  <cp:revision>23</cp:revision>
  <dcterms:created xsi:type="dcterms:W3CDTF">2022-10-26T06:47:28Z</dcterms:created>
  <dcterms:modified xsi:type="dcterms:W3CDTF">2022-11-01T09:33:21Z</dcterms:modified>
</cp:coreProperties>
</file>